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ny Schinkel" userId="94fc7789-a7d5-4b1d-938e-e66c78efd1ae" providerId="ADAL" clId="{1D8A5224-4A14-4907-A947-B5151E3086F6}"/>
    <pc:docChg chg="custSel modSld">
      <pc:chgData name="Janny Schinkel" userId="94fc7789-a7d5-4b1d-938e-e66c78efd1ae" providerId="ADAL" clId="{1D8A5224-4A14-4907-A947-B5151E3086F6}" dt="2024-12-01T16:49:38.866" v="742" actId="20577"/>
      <pc:docMkLst>
        <pc:docMk/>
      </pc:docMkLst>
      <pc:sldChg chg="modSp mod">
        <pc:chgData name="Janny Schinkel" userId="94fc7789-a7d5-4b1d-938e-e66c78efd1ae" providerId="ADAL" clId="{1D8A5224-4A14-4907-A947-B5151E3086F6}" dt="2024-12-01T16:49:38.866" v="742" actId="20577"/>
        <pc:sldMkLst>
          <pc:docMk/>
          <pc:sldMk cId="4014713992" sldId="257"/>
        </pc:sldMkLst>
        <pc:spChg chg="mod">
          <ac:chgData name="Janny Schinkel" userId="94fc7789-a7d5-4b1d-938e-e66c78efd1ae" providerId="ADAL" clId="{1D8A5224-4A14-4907-A947-B5151E3086F6}" dt="2024-12-01T16:48:43.736" v="721" actId="114"/>
          <ac:spMkLst>
            <pc:docMk/>
            <pc:sldMk cId="4014713992" sldId="257"/>
            <ac:spMk id="2" creationId="{84D82BCA-2B66-E206-562F-39FECB099964}"/>
          </ac:spMkLst>
        </pc:spChg>
        <pc:spChg chg="mod">
          <ac:chgData name="Janny Schinkel" userId="94fc7789-a7d5-4b1d-938e-e66c78efd1ae" providerId="ADAL" clId="{1D8A5224-4A14-4907-A947-B5151E3086F6}" dt="2024-12-01T16:49:38.866" v="742" actId="20577"/>
          <ac:spMkLst>
            <pc:docMk/>
            <pc:sldMk cId="4014713992" sldId="257"/>
            <ac:spMk id="3" creationId="{BB72132A-3222-D675-0CBA-265D33AB7265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875552-4C89-4154-B90D-740291D39648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B27E201-63D5-45EA-8019-4F8312AA676E}">
      <dgm:prSet/>
      <dgm:spPr/>
      <dgm:t>
        <a:bodyPr/>
        <a:lstStyle/>
        <a:p>
          <a:r>
            <a:rPr lang="nl-NL" dirty="0"/>
            <a:t>EEN VOORBEELD GEVEN OVER HOE NP OMGAAT MET INCLUSIE</a:t>
          </a:r>
          <a:endParaRPr lang="en-US" dirty="0"/>
        </a:p>
      </dgm:t>
    </dgm:pt>
    <dgm:pt modelId="{63D0AF93-3420-45FF-8E2A-346379E9F759}" type="parTrans" cxnId="{B5EC2755-14F8-42CB-AE80-BA424944CB82}">
      <dgm:prSet/>
      <dgm:spPr/>
      <dgm:t>
        <a:bodyPr/>
        <a:lstStyle/>
        <a:p>
          <a:endParaRPr lang="en-US"/>
        </a:p>
      </dgm:t>
    </dgm:pt>
    <dgm:pt modelId="{450389E6-32BE-437C-BC1B-F780215D6432}" type="sibTrans" cxnId="{B5EC2755-14F8-42CB-AE80-BA424944CB82}">
      <dgm:prSet/>
      <dgm:spPr/>
      <dgm:t>
        <a:bodyPr/>
        <a:lstStyle/>
        <a:p>
          <a:endParaRPr lang="en-US"/>
        </a:p>
      </dgm:t>
    </dgm:pt>
    <dgm:pt modelId="{A97CE5B5-099A-4874-9F0E-C743D125CDA1}">
      <dgm:prSet/>
      <dgm:spPr/>
      <dgm:t>
        <a:bodyPr/>
        <a:lstStyle/>
        <a:p>
          <a:r>
            <a:rPr lang="nl-NL" dirty="0"/>
            <a:t>EEN VOORBEELD ZOEKEN OVER INCLUSIE MBT JOUW GEKOZEN DOELGROEP</a:t>
          </a:r>
          <a:endParaRPr lang="en-US" dirty="0"/>
        </a:p>
      </dgm:t>
    </dgm:pt>
    <dgm:pt modelId="{1CFC30DD-45F3-431B-9FF7-17B848E61D31}" type="parTrans" cxnId="{D35ABE4C-1994-4C82-8DC8-FE0FEF07C8CF}">
      <dgm:prSet/>
      <dgm:spPr/>
      <dgm:t>
        <a:bodyPr/>
        <a:lstStyle/>
        <a:p>
          <a:endParaRPr lang="en-US"/>
        </a:p>
      </dgm:t>
    </dgm:pt>
    <dgm:pt modelId="{C38A7A03-098A-4612-8B22-BC9E150433CF}" type="sibTrans" cxnId="{D35ABE4C-1994-4C82-8DC8-FE0FEF07C8CF}">
      <dgm:prSet/>
      <dgm:spPr/>
      <dgm:t>
        <a:bodyPr/>
        <a:lstStyle/>
        <a:p>
          <a:endParaRPr lang="en-US"/>
        </a:p>
      </dgm:t>
    </dgm:pt>
    <dgm:pt modelId="{98D7E813-2691-4C98-9311-D5E8A757B167}">
      <dgm:prSet/>
      <dgm:spPr/>
      <dgm:t>
        <a:bodyPr/>
        <a:lstStyle/>
        <a:p>
          <a:r>
            <a:rPr lang="nl-NL" dirty="0"/>
            <a:t>REFLECTEREN OP JE EIGEN VOOROORDELEN</a:t>
          </a:r>
          <a:endParaRPr lang="en-US" dirty="0"/>
        </a:p>
      </dgm:t>
    </dgm:pt>
    <dgm:pt modelId="{2BEECA40-D784-4314-BD5F-74BA1E516082}" type="parTrans" cxnId="{D1E98D24-C9D7-484E-90D7-D3DA5954625E}">
      <dgm:prSet/>
      <dgm:spPr/>
      <dgm:t>
        <a:bodyPr/>
        <a:lstStyle/>
        <a:p>
          <a:endParaRPr lang="en-US"/>
        </a:p>
      </dgm:t>
    </dgm:pt>
    <dgm:pt modelId="{41B8BE1A-CC62-46E6-A5BA-82804364CDA5}" type="sibTrans" cxnId="{D1E98D24-C9D7-484E-90D7-D3DA5954625E}">
      <dgm:prSet/>
      <dgm:spPr/>
      <dgm:t>
        <a:bodyPr/>
        <a:lstStyle/>
        <a:p>
          <a:endParaRPr lang="en-US"/>
        </a:p>
      </dgm:t>
    </dgm:pt>
    <dgm:pt modelId="{27205C22-1E77-463E-B73A-437873A01CDC}" type="pres">
      <dgm:prSet presAssocID="{CE875552-4C89-4154-B90D-740291D39648}" presName="outerComposite" presStyleCnt="0">
        <dgm:presLayoutVars>
          <dgm:chMax val="5"/>
          <dgm:dir/>
          <dgm:resizeHandles val="exact"/>
        </dgm:presLayoutVars>
      </dgm:prSet>
      <dgm:spPr/>
    </dgm:pt>
    <dgm:pt modelId="{5E19E8EA-69BE-4F5D-BEB7-ADDCEF72F9FC}" type="pres">
      <dgm:prSet presAssocID="{CE875552-4C89-4154-B90D-740291D39648}" presName="dummyMaxCanvas" presStyleCnt="0">
        <dgm:presLayoutVars/>
      </dgm:prSet>
      <dgm:spPr/>
    </dgm:pt>
    <dgm:pt modelId="{E7B8D9D8-6854-48E3-AB40-8A0A99DD6C05}" type="pres">
      <dgm:prSet presAssocID="{CE875552-4C89-4154-B90D-740291D39648}" presName="ThreeNodes_1" presStyleLbl="node1" presStyleIdx="0" presStyleCnt="3" custLinFactNeighborX="353" custLinFactNeighborY="-615">
        <dgm:presLayoutVars>
          <dgm:bulletEnabled val="1"/>
        </dgm:presLayoutVars>
      </dgm:prSet>
      <dgm:spPr/>
    </dgm:pt>
    <dgm:pt modelId="{AF294E2E-2B23-479F-B1D9-58857E94D31E}" type="pres">
      <dgm:prSet presAssocID="{CE875552-4C89-4154-B90D-740291D39648}" presName="ThreeNodes_2" presStyleLbl="node1" presStyleIdx="1" presStyleCnt="3">
        <dgm:presLayoutVars>
          <dgm:bulletEnabled val="1"/>
        </dgm:presLayoutVars>
      </dgm:prSet>
      <dgm:spPr/>
    </dgm:pt>
    <dgm:pt modelId="{3FA72553-43CE-4CE1-B3CF-281546DCE3B4}" type="pres">
      <dgm:prSet presAssocID="{CE875552-4C89-4154-B90D-740291D39648}" presName="ThreeNodes_3" presStyleLbl="node1" presStyleIdx="2" presStyleCnt="3">
        <dgm:presLayoutVars>
          <dgm:bulletEnabled val="1"/>
        </dgm:presLayoutVars>
      </dgm:prSet>
      <dgm:spPr/>
    </dgm:pt>
    <dgm:pt modelId="{2EACBFFD-7293-4252-9BEA-FD0B339CE86E}" type="pres">
      <dgm:prSet presAssocID="{CE875552-4C89-4154-B90D-740291D39648}" presName="ThreeConn_1-2" presStyleLbl="fgAccFollowNode1" presStyleIdx="0" presStyleCnt="2">
        <dgm:presLayoutVars>
          <dgm:bulletEnabled val="1"/>
        </dgm:presLayoutVars>
      </dgm:prSet>
      <dgm:spPr/>
    </dgm:pt>
    <dgm:pt modelId="{D4F7F274-DE45-4AAC-8623-4A4DB6B9E874}" type="pres">
      <dgm:prSet presAssocID="{CE875552-4C89-4154-B90D-740291D39648}" presName="ThreeConn_2-3" presStyleLbl="fgAccFollowNode1" presStyleIdx="1" presStyleCnt="2">
        <dgm:presLayoutVars>
          <dgm:bulletEnabled val="1"/>
        </dgm:presLayoutVars>
      </dgm:prSet>
      <dgm:spPr/>
    </dgm:pt>
    <dgm:pt modelId="{E4B3D23A-E862-4A57-9027-3E38498445CA}" type="pres">
      <dgm:prSet presAssocID="{CE875552-4C89-4154-B90D-740291D39648}" presName="ThreeNodes_1_text" presStyleLbl="node1" presStyleIdx="2" presStyleCnt="3">
        <dgm:presLayoutVars>
          <dgm:bulletEnabled val="1"/>
        </dgm:presLayoutVars>
      </dgm:prSet>
      <dgm:spPr/>
    </dgm:pt>
    <dgm:pt modelId="{2D446D84-6A10-49E8-9FBB-F10E22C2FBC2}" type="pres">
      <dgm:prSet presAssocID="{CE875552-4C89-4154-B90D-740291D39648}" presName="ThreeNodes_2_text" presStyleLbl="node1" presStyleIdx="2" presStyleCnt="3">
        <dgm:presLayoutVars>
          <dgm:bulletEnabled val="1"/>
        </dgm:presLayoutVars>
      </dgm:prSet>
      <dgm:spPr/>
    </dgm:pt>
    <dgm:pt modelId="{53F51CF6-F6F1-42FC-AFFE-F2E570953894}" type="pres">
      <dgm:prSet presAssocID="{CE875552-4C89-4154-B90D-740291D39648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25A66B0D-0170-4EA3-B39F-A3896B9BB7A5}" type="presOf" srcId="{C38A7A03-098A-4612-8B22-BC9E150433CF}" destId="{D4F7F274-DE45-4AAC-8623-4A4DB6B9E874}" srcOrd="0" destOrd="0" presId="urn:microsoft.com/office/officeart/2005/8/layout/vProcess5"/>
    <dgm:cxn modelId="{D1E98D24-C9D7-484E-90D7-D3DA5954625E}" srcId="{CE875552-4C89-4154-B90D-740291D39648}" destId="{98D7E813-2691-4C98-9311-D5E8A757B167}" srcOrd="2" destOrd="0" parTransId="{2BEECA40-D784-4314-BD5F-74BA1E516082}" sibTransId="{41B8BE1A-CC62-46E6-A5BA-82804364CDA5}"/>
    <dgm:cxn modelId="{AA13552F-CE0D-40FF-830D-E7BF43BA6B0E}" type="presOf" srcId="{98D7E813-2691-4C98-9311-D5E8A757B167}" destId="{3FA72553-43CE-4CE1-B3CF-281546DCE3B4}" srcOrd="0" destOrd="0" presId="urn:microsoft.com/office/officeart/2005/8/layout/vProcess5"/>
    <dgm:cxn modelId="{EC276042-925A-40B2-8254-49851A67251A}" type="presOf" srcId="{A97CE5B5-099A-4874-9F0E-C743D125CDA1}" destId="{AF294E2E-2B23-479F-B1D9-58857E94D31E}" srcOrd="0" destOrd="0" presId="urn:microsoft.com/office/officeart/2005/8/layout/vProcess5"/>
    <dgm:cxn modelId="{D35ABE4C-1994-4C82-8DC8-FE0FEF07C8CF}" srcId="{CE875552-4C89-4154-B90D-740291D39648}" destId="{A97CE5B5-099A-4874-9F0E-C743D125CDA1}" srcOrd="1" destOrd="0" parTransId="{1CFC30DD-45F3-431B-9FF7-17B848E61D31}" sibTransId="{C38A7A03-098A-4612-8B22-BC9E150433CF}"/>
    <dgm:cxn modelId="{5B95F350-44E7-47F6-A94A-FA59CD7A506B}" type="presOf" srcId="{5B27E201-63D5-45EA-8019-4F8312AA676E}" destId="{E7B8D9D8-6854-48E3-AB40-8A0A99DD6C05}" srcOrd="0" destOrd="0" presId="urn:microsoft.com/office/officeart/2005/8/layout/vProcess5"/>
    <dgm:cxn modelId="{B3234672-7958-435E-8208-5EE6A3905773}" type="presOf" srcId="{CE875552-4C89-4154-B90D-740291D39648}" destId="{27205C22-1E77-463E-B73A-437873A01CDC}" srcOrd="0" destOrd="0" presId="urn:microsoft.com/office/officeart/2005/8/layout/vProcess5"/>
    <dgm:cxn modelId="{B5EC2755-14F8-42CB-AE80-BA424944CB82}" srcId="{CE875552-4C89-4154-B90D-740291D39648}" destId="{5B27E201-63D5-45EA-8019-4F8312AA676E}" srcOrd="0" destOrd="0" parTransId="{63D0AF93-3420-45FF-8E2A-346379E9F759}" sibTransId="{450389E6-32BE-437C-BC1B-F780215D6432}"/>
    <dgm:cxn modelId="{2C39AB94-BAEC-4C5A-B645-1A2593DECFA9}" type="presOf" srcId="{450389E6-32BE-437C-BC1B-F780215D6432}" destId="{2EACBFFD-7293-4252-9BEA-FD0B339CE86E}" srcOrd="0" destOrd="0" presId="urn:microsoft.com/office/officeart/2005/8/layout/vProcess5"/>
    <dgm:cxn modelId="{66C151AB-57B5-4E25-90B6-EC075A53359E}" type="presOf" srcId="{A97CE5B5-099A-4874-9F0E-C743D125CDA1}" destId="{2D446D84-6A10-49E8-9FBB-F10E22C2FBC2}" srcOrd="1" destOrd="0" presId="urn:microsoft.com/office/officeart/2005/8/layout/vProcess5"/>
    <dgm:cxn modelId="{2153E3B0-F011-4352-A4A9-E8AC6654A60C}" type="presOf" srcId="{98D7E813-2691-4C98-9311-D5E8A757B167}" destId="{53F51CF6-F6F1-42FC-AFFE-F2E570953894}" srcOrd="1" destOrd="0" presId="urn:microsoft.com/office/officeart/2005/8/layout/vProcess5"/>
    <dgm:cxn modelId="{3CAEB8E8-CE03-4B54-9359-C229CE7284C9}" type="presOf" srcId="{5B27E201-63D5-45EA-8019-4F8312AA676E}" destId="{E4B3D23A-E862-4A57-9027-3E38498445CA}" srcOrd="1" destOrd="0" presId="urn:microsoft.com/office/officeart/2005/8/layout/vProcess5"/>
    <dgm:cxn modelId="{CCB6FDD7-4BDE-4078-9AB9-E95D8B97CCDE}" type="presParOf" srcId="{27205C22-1E77-463E-B73A-437873A01CDC}" destId="{5E19E8EA-69BE-4F5D-BEB7-ADDCEF72F9FC}" srcOrd="0" destOrd="0" presId="urn:microsoft.com/office/officeart/2005/8/layout/vProcess5"/>
    <dgm:cxn modelId="{580E6A9B-D797-4F65-8D62-3EEF099E04C4}" type="presParOf" srcId="{27205C22-1E77-463E-B73A-437873A01CDC}" destId="{E7B8D9D8-6854-48E3-AB40-8A0A99DD6C05}" srcOrd="1" destOrd="0" presId="urn:microsoft.com/office/officeart/2005/8/layout/vProcess5"/>
    <dgm:cxn modelId="{B29D9970-01C7-4890-AD05-2CB33429938D}" type="presParOf" srcId="{27205C22-1E77-463E-B73A-437873A01CDC}" destId="{AF294E2E-2B23-479F-B1D9-58857E94D31E}" srcOrd="2" destOrd="0" presId="urn:microsoft.com/office/officeart/2005/8/layout/vProcess5"/>
    <dgm:cxn modelId="{272ADB64-0B84-468B-9C31-FB2673AF3841}" type="presParOf" srcId="{27205C22-1E77-463E-B73A-437873A01CDC}" destId="{3FA72553-43CE-4CE1-B3CF-281546DCE3B4}" srcOrd="3" destOrd="0" presId="urn:microsoft.com/office/officeart/2005/8/layout/vProcess5"/>
    <dgm:cxn modelId="{F9F68807-F0E9-4539-B1F8-62AF90048AE8}" type="presParOf" srcId="{27205C22-1E77-463E-B73A-437873A01CDC}" destId="{2EACBFFD-7293-4252-9BEA-FD0B339CE86E}" srcOrd="4" destOrd="0" presId="urn:microsoft.com/office/officeart/2005/8/layout/vProcess5"/>
    <dgm:cxn modelId="{6BB6FE31-4AAF-4120-877C-AD4ACC4431ED}" type="presParOf" srcId="{27205C22-1E77-463E-B73A-437873A01CDC}" destId="{D4F7F274-DE45-4AAC-8623-4A4DB6B9E874}" srcOrd="5" destOrd="0" presId="urn:microsoft.com/office/officeart/2005/8/layout/vProcess5"/>
    <dgm:cxn modelId="{55FECD73-5755-45A8-80B9-2BC9CD8FAE3C}" type="presParOf" srcId="{27205C22-1E77-463E-B73A-437873A01CDC}" destId="{E4B3D23A-E862-4A57-9027-3E38498445CA}" srcOrd="6" destOrd="0" presId="urn:microsoft.com/office/officeart/2005/8/layout/vProcess5"/>
    <dgm:cxn modelId="{5AF90644-B10B-4A52-9772-A8B85AFF67D8}" type="presParOf" srcId="{27205C22-1E77-463E-B73A-437873A01CDC}" destId="{2D446D84-6A10-49E8-9FBB-F10E22C2FBC2}" srcOrd="7" destOrd="0" presId="urn:microsoft.com/office/officeart/2005/8/layout/vProcess5"/>
    <dgm:cxn modelId="{7AB8FDEA-10DE-40BF-B5C6-31D3B12C9360}" type="presParOf" srcId="{27205C22-1E77-463E-B73A-437873A01CDC}" destId="{53F51CF6-F6F1-42FC-AFFE-F2E57095389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B8D9D8-6854-48E3-AB40-8A0A99DD6C05}">
      <dsp:nvSpPr>
        <dsp:cNvPr id="0" name=""/>
        <dsp:cNvSpPr/>
      </dsp:nvSpPr>
      <dsp:spPr>
        <a:xfrm>
          <a:off x="18484" y="0"/>
          <a:ext cx="5236267" cy="150240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/>
            <a:t>EEN VOORBEELD GEVEN OVER HOE NP OMGAAT MET INCLUSIE</a:t>
          </a:r>
          <a:endParaRPr lang="en-US" sz="2200" kern="1200" dirty="0"/>
        </a:p>
      </dsp:txBody>
      <dsp:txXfrm>
        <a:off x="62488" y="44004"/>
        <a:ext cx="3615059" cy="1414393"/>
      </dsp:txXfrm>
    </dsp:sp>
    <dsp:sp modelId="{AF294E2E-2B23-479F-B1D9-58857E94D31E}">
      <dsp:nvSpPr>
        <dsp:cNvPr id="0" name=""/>
        <dsp:cNvSpPr/>
      </dsp:nvSpPr>
      <dsp:spPr>
        <a:xfrm>
          <a:off x="462023" y="1752801"/>
          <a:ext cx="5236267" cy="1502401"/>
        </a:xfrm>
        <a:prstGeom prst="roundRect">
          <a:avLst>
            <a:gd name="adj" fmla="val 10000"/>
          </a:avLst>
        </a:prstGeom>
        <a:solidFill>
          <a:schemeClr val="accent2">
            <a:hueOff val="-753015"/>
            <a:satOff val="-5614"/>
            <a:lumOff val="18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/>
            <a:t>EEN VOORBEELD ZOEKEN OVER INCLUSIE MBT JOUW GEKOZEN DOELGROEP</a:t>
          </a:r>
          <a:endParaRPr lang="en-US" sz="2200" kern="1200" dirty="0"/>
        </a:p>
      </dsp:txBody>
      <dsp:txXfrm>
        <a:off x="506027" y="1796805"/>
        <a:ext cx="3709675" cy="1414393"/>
      </dsp:txXfrm>
    </dsp:sp>
    <dsp:sp modelId="{3FA72553-43CE-4CE1-B3CF-281546DCE3B4}">
      <dsp:nvSpPr>
        <dsp:cNvPr id="0" name=""/>
        <dsp:cNvSpPr/>
      </dsp:nvSpPr>
      <dsp:spPr>
        <a:xfrm>
          <a:off x="924047" y="3505603"/>
          <a:ext cx="5236267" cy="1502401"/>
        </a:xfrm>
        <a:prstGeom prst="roundRect">
          <a:avLst>
            <a:gd name="adj" fmla="val 10000"/>
          </a:avLst>
        </a:prstGeom>
        <a:solidFill>
          <a:schemeClr val="accent2">
            <a:hueOff val="-1506031"/>
            <a:satOff val="-11228"/>
            <a:lumOff val="3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/>
            <a:t>REFLECTEREN OP JE EIGEN VOOROORDELEN</a:t>
          </a:r>
          <a:endParaRPr lang="en-US" sz="2200" kern="1200" dirty="0"/>
        </a:p>
      </dsp:txBody>
      <dsp:txXfrm>
        <a:off x="968051" y="3549607"/>
        <a:ext cx="3709675" cy="1414393"/>
      </dsp:txXfrm>
    </dsp:sp>
    <dsp:sp modelId="{2EACBFFD-7293-4252-9BEA-FD0B339CE86E}">
      <dsp:nvSpPr>
        <dsp:cNvPr id="0" name=""/>
        <dsp:cNvSpPr/>
      </dsp:nvSpPr>
      <dsp:spPr>
        <a:xfrm>
          <a:off x="4259706" y="1139321"/>
          <a:ext cx="976560" cy="97656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479432" y="1139321"/>
        <a:ext cx="537108" cy="734861"/>
      </dsp:txXfrm>
    </dsp:sp>
    <dsp:sp modelId="{D4F7F274-DE45-4AAC-8623-4A4DB6B9E874}">
      <dsp:nvSpPr>
        <dsp:cNvPr id="0" name=""/>
        <dsp:cNvSpPr/>
      </dsp:nvSpPr>
      <dsp:spPr>
        <a:xfrm>
          <a:off x="4721730" y="2882106"/>
          <a:ext cx="976560" cy="97656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2121487"/>
            <a:satOff val="2096"/>
            <a:lumOff val="39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121487"/>
              <a:satOff val="2096"/>
              <a:lumOff val="39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941456" y="2882106"/>
        <a:ext cx="537108" cy="7348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A6A15-6E39-4FFA-B5DC-89EB633E6D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8300" y="1371600"/>
            <a:ext cx="8127574" cy="2736443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169311-3201-45EC-B973-82EC27DA52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8300" y="4299358"/>
            <a:ext cx="8127574" cy="1187042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AE4B9-EDEF-4A2C-B464-332C5C624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4C951-4861-4549-8E72-CEECA89E4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E1401-5637-41BC-AC21-891056450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402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AD0E6-AD36-493C-9DC3-5ACC2059E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299" y="685800"/>
            <a:ext cx="8915402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0B8558-FA83-4F6C-A6D1-2DF9D3F74B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38299" y="2057399"/>
            <a:ext cx="8915401" cy="41148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DE619-0CC6-4480-ABDE-277D36BDF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791E6-BE35-4ECA-8AD1-E8EC09B85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F94606-B928-42D6-85CC-9576F60E3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542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F18D8A-5002-491C-922A-E9624E2DBD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5882C6-2BE9-4E25-B8BB-A2346A2B0B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BEFF9-B3BC-4C07-BF6C-2E3C91B5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F4CF6-CDF1-4AFD-8319-71FD4FED4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1A026-57F4-47F7-B4F0-E0D48E012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959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B3747-9ADB-4FCC-89CE-6E84D1347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EC9C6-5D7D-4249-8820-D4C99D0AE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F35F7-46A1-40A9-ACD7-C49239926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45637-B780-4999-A87D-0039BC5A9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9777F-E471-4CC5-B27B-137CB061E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250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DCB1D-064E-46DE-B533-7CDA331EE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300" y="2748406"/>
            <a:ext cx="8115300" cy="273799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D222C0-D002-4A94-BAFF-FD1A1CCA6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8300" y="1371600"/>
            <a:ext cx="8115300" cy="133327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E7D7E-EC9F-4AA5-A559-EF556C6AD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7A8EE-88C1-400C-A23F-656DC76B9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C245A4-F9C6-44E9-929F-78C657C8B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312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DF34F-B65E-4FA0-87E8-8890F482B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299" y="685800"/>
            <a:ext cx="9382348" cy="1371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25A67-10CA-4531-93E1-39892C087E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38297" y="2057400"/>
            <a:ext cx="4553103" cy="41250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2BE36-0CAF-4D92-9AC2-9249276B9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7000" y="2057400"/>
            <a:ext cx="4543647" cy="4125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C36479-3B04-43BD-9B59-DBF6CA2B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FD4449-57DB-41D2-B49E-694E7C13F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60CC2C-E50B-47D2-B62F-D5C4C9CDA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09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8530B-D0F2-4FC4-A10F-1E54EF82C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300" y="755118"/>
            <a:ext cx="9378304" cy="122276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8865C-9D06-4FA3-BA3D-7187BB41B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8300" y="2034147"/>
            <a:ext cx="4529391" cy="681591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2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56570-8F97-4B7E-A805-96925AC478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38300" y="2748405"/>
            <a:ext cx="4529391" cy="344125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57EF54-F63F-4730-99EE-0E472578F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87213" y="2034147"/>
            <a:ext cx="4529391" cy="681591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2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08453E-B012-4889-9F49-E1351532AD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87213" y="2748405"/>
            <a:ext cx="4529391" cy="344125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9FC47A-8514-4C98-B1BE-FF6CC666C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D4301A-D375-4163-9488-27A9CDC6F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ED6105-4A37-4D4B-9BE8-715FB732C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772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3007F-6649-4D23-8869-C1CC29D00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8B85A1-41F9-4BC1-9C40-3E5D5C042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B23774-EAA9-47ED-87EF-EE2B29A25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526550-DD4D-45E2-8916-8314C5D06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158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35FACD-1A4D-49F3-8EA8-21B5C1A6A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FD9DD-0E4E-4C36-AF85-B3EAD7FE6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E6F4C8-14FA-4405-85EE-ABF53FB03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28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E7C28-5DEE-493D-ABAD-38E4F2D75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621" y="1085481"/>
            <a:ext cx="3651180" cy="1657719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E79C5-E567-4F12-96B8-8BBEAE3D8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6900" y="1132676"/>
            <a:ext cx="5289480" cy="4728374"/>
          </a:xfrm>
        </p:spPr>
        <p:txBody>
          <a:bodyPr/>
          <a:lstStyle>
            <a:lvl1pPr>
              <a:lnSpc>
                <a:spcPct val="110000"/>
              </a:lnSpc>
              <a:defRPr sz="3200"/>
            </a:lvl1pPr>
            <a:lvl2pPr>
              <a:lnSpc>
                <a:spcPct val="110000"/>
              </a:lnSpc>
              <a:defRPr sz="2800"/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 sz="2000"/>
            </a:lvl4pPr>
            <a:lvl5pPr>
              <a:lnSpc>
                <a:spcPct val="110000"/>
              </a:lnSpc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33DF7F-0B5C-40CE-A65F-779FA7EFBF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25621" y="2748406"/>
            <a:ext cx="3651180" cy="3112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22248C-1826-4833-9592-383B5873A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0219DC-2646-42AD-897A-EB765DCBE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238D7-4EEA-475B-B1CA-C44B89BEA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457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D65BE-C907-4660-A586-71C6A1D10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085481"/>
            <a:ext cx="3657600" cy="1657719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4C8A9-67DF-419C-B2FC-3A879CCEF3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76900" y="1061885"/>
            <a:ext cx="5331069" cy="47755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DA94A1-3058-402A-9C3F-2F210D91D9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200" y="2748406"/>
            <a:ext cx="3657600" cy="3112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C3CA50-C8D8-4F83-B2F6-BCE825866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7E5BE3-7B02-4281-BD90-C1FAAF636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E256D-ACD5-438F-BA6F-605E5260E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74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1A689-589E-4A73-9313-EF44F7E4E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299" y="685800"/>
            <a:ext cx="8915402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2B11B8-9E77-4144-B9C1-FD164D9A1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8300" y="2057400"/>
            <a:ext cx="8915402" cy="4137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6E4CC-CF79-4C8D-9E5F-1BB517435A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1001475" y="1517536"/>
            <a:ext cx="28011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100" baseline="0">
                <a:solidFill>
                  <a:schemeClr val="tx1"/>
                </a:solidFill>
              </a:defRPr>
            </a:lvl1pPr>
          </a:lstStyle>
          <a:p>
            <a:fld id="{B6D41BCC-AD73-4203-A5A6-E62EB28B0FE6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79449-05F6-4BC7-95DF-F04E1F1614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118764" y="4237870"/>
            <a:ext cx="3344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1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17FE5-2D1F-4ECC-9460-08145C3BB9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8877" y="6319138"/>
            <a:ext cx="710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100" baseline="0">
                <a:solidFill>
                  <a:schemeClr val="tx1"/>
                </a:solidFill>
              </a:defRPr>
            </a:lvl1pPr>
          </a:lstStyle>
          <a:p>
            <a:fld id="{D637F8FC-4B86-4690-8888-22AB2F781BE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48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os.nl/video/2493658-xan-de-waard-wil-meer-inclusie-diversiteit-in-hockeysport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youtu.be/3akK2Sg7UOo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Filmpje%20over%20&#8216;homo%20als%20scheldwoord&#8217;%20kan%20dat?" TargetMode="External"/><Relationship Id="rId2" Type="http://schemas.openxmlformats.org/officeDocument/2006/relationships/hyperlink" Target="https://gelijkekansenmbo.nl/goede-voorbeelden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youtu.be/cm3c2W2MmU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8">
            <a:extLst>
              <a:ext uri="{FF2B5EF4-FFF2-40B4-BE49-F238E27FC236}">
                <a16:creationId xmlns:a16="http://schemas.microsoft.com/office/drawing/2014/main" id="{BE229233-9672-4675-99B7-6CBCEF1CD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3">
            <a:extLst>
              <a:ext uri="{FF2B5EF4-FFF2-40B4-BE49-F238E27FC236}">
                <a16:creationId xmlns:a16="http://schemas.microsoft.com/office/drawing/2014/main" id="{190E259E-BF88-98DE-99FD-D5597C81D77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1011" b="-2"/>
          <a:stretch/>
        </p:blipFill>
        <p:spPr>
          <a:xfrm>
            <a:off x="20" y="-2"/>
            <a:ext cx="8115280" cy="6858001"/>
          </a:xfrm>
          <a:prstGeom prst="rect">
            <a:avLst/>
          </a:prstGeom>
        </p:spPr>
      </p:pic>
      <p:sp>
        <p:nvSpPr>
          <p:cNvPr id="44" name="Rectangle 10">
            <a:extLst>
              <a:ext uri="{FF2B5EF4-FFF2-40B4-BE49-F238E27FC236}">
                <a16:creationId xmlns:a16="http://schemas.microsoft.com/office/drawing/2014/main" id="{EC5FF010-B53C-46BE-BEEF-AF926A00F6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38500" y="2057400"/>
            <a:ext cx="4876800" cy="274320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12">
            <a:extLst>
              <a:ext uri="{FF2B5EF4-FFF2-40B4-BE49-F238E27FC236}">
                <a16:creationId xmlns:a16="http://schemas.microsoft.com/office/drawing/2014/main" id="{8509AD9C-1F43-4138-A72B-8CA988EDD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300" y="2057400"/>
            <a:ext cx="3276600" cy="2743201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603953D-B9BA-C558-21D4-601D8C45F3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2502489"/>
            <a:ext cx="3314700" cy="1853023"/>
          </a:xfrm>
        </p:spPr>
        <p:txBody>
          <a:bodyPr anchor="ctr">
            <a:normAutofit/>
          </a:bodyPr>
          <a:lstStyle/>
          <a:p>
            <a:r>
              <a:rPr lang="nl-NL" sz="3200"/>
              <a:t>Inclusie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874FCCA-9518-F679-02DB-AF6A16E04E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60055" y="2502489"/>
            <a:ext cx="2289028" cy="1853023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nl-NL" sz="1600" dirty="0"/>
              <a:t>Les 3 </a:t>
            </a:r>
          </a:p>
          <a:p>
            <a:pPr>
              <a:lnSpc>
                <a:spcPct val="110000"/>
              </a:lnSpc>
            </a:pPr>
            <a:r>
              <a:rPr lang="nl-NL" sz="1600" dirty="0"/>
              <a:t>voorbeelden uit de praktijk over inclusie</a:t>
            </a:r>
          </a:p>
        </p:txBody>
      </p:sp>
    </p:spTree>
    <p:extLst>
      <p:ext uri="{BB962C8B-B14F-4D97-AF65-F5344CB8AC3E}">
        <p14:creationId xmlns:p14="http://schemas.microsoft.com/office/powerpoint/2010/main" val="2954697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D82BCA-2B66-E206-562F-39FECB099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298" y="685800"/>
            <a:ext cx="10185527" cy="1371600"/>
          </a:xfrm>
        </p:spPr>
        <p:txBody>
          <a:bodyPr>
            <a:normAutofit/>
          </a:bodyPr>
          <a:lstStyle/>
          <a:p>
            <a:r>
              <a:rPr lang="nl-NL" dirty="0"/>
              <a:t>Lesprogramma </a:t>
            </a:r>
            <a:br>
              <a:rPr lang="nl-NL" dirty="0"/>
            </a:br>
            <a:r>
              <a:rPr lang="nl-NL" sz="1800" i="1" dirty="0"/>
              <a:t>4 korte filmfragmenten waarbij je reflecteert op je eigen vooroordelen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72132A-3222-D675-0CBA-265D33AB7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3444" y="2229416"/>
            <a:ext cx="8915402" cy="4137259"/>
          </a:xfrm>
        </p:spPr>
        <p:txBody>
          <a:bodyPr/>
          <a:lstStyle/>
          <a:p>
            <a:r>
              <a:rPr lang="nl-NL" dirty="0"/>
              <a:t>Lesdoelen (1 minuut)  : check hoe je erin staat</a:t>
            </a:r>
          </a:p>
          <a:p>
            <a:r>
              <a:rPr lang="nl-NL" dirty="0"/>
              <a:t>Hockey en inclusie (filmfragment met kijkvraag) ( 5 min)</a:t>
            </a:r>
          </a:p>
          <a:p>
            <a:r>
              <a:rPr lang="nl-NL" dirty="0"/>
              <a:t>ABC-date (dating voor mensen met een LVB : wordt door </a:t>
            </a:r>
            <a:r>
              <a:rPr lang="nl-NL" dirty="0" err="1"/>
              <a:t>Cosis</a:t>
            </a:r>
            <a:r>
              <a:rPr lang="nl-NL" dirty="0"/>
              <a:t> gebruikt) (7 min)</a:t>
            </a:r>
          </a:p>
          <a:p>
            <a:r>
              <a:rPr lang="nl-NL" dirty="0"/>
              <a:t>Inclusie in het onderwijs (wat doet PO/VO/MBO </a:t>
            </a:r>
            <a:r>
              <a:rPr lang="nl-NL"/>
              <a:t>?) (7 </a:t>
            </a:r>
            <a:r>
              <a:rPr lang="nl-NL" dirty="0"/>
              <a:t>min)</a:t>
            </a:r>
          </a:p>
          <a:p>
            <a:r>
              <a:rPr lang="nl-NL" dirty="0"/>
              <a:t>Storm: 9 jaar en gevoel verkeerde lichaam; wat vind jij? (7 min)</a:t>
            </a:r>
          </a:p>
          <a:p>
            <a:pPr marL="0" indent="0">
              <a:buNone/>
            </a:pPr>
            <a:r>
              <a:rPr lang="nl-NL" dirty="0"/>
              <a:t>Pauze</a:t>
            </a:r>
          </a:p>
          <a:p>
            <a:r>
              <a:rPr lang="nl-NL" dirty="0"/>
              <a:t>Bezig met tijdschrift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14713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FE9CC2-BA24-47CD-AE5E-A6BB2A464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B5E4CD-D48B-4BA2-A183-C7F932AA6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82830"/>
            <a:ext cx="4038600" cy="4114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6DF524F-C79A-192C-08AE-741091714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1" y="2057400"/>
            <a:ext cx="2630854" cy="2647462"/>
          </a:xfrm>
        </p:spPr>
        <p:txBody>
          <a:bodyPr anchor="t">
            <a:normAutofit/>
          </a:bodyPr>
          <a:lstStyle/>
          <a:p>
            <a:r>
              <a:rPr lang="nl-NL" dirty="0"/>
              <a:t>Leerdoelen</a:t>
            </a:r>
            <a:br>
              <a:rPr lang="nl-NL" dirty="0"/>
            </a:br>
            <a:br>
              <a:rPr lang="nl-NL" dirty="0"/>
            </a:br>
            <a:r>
              <a:rPr lang="nl-NL" dirty="0"/>
              <a:t>Je kunt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3918F6EB-C35F-DA6F-75C6-4574B60063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625585"/>
              </p:ext>
            </p:extLst>
          </p:nvPr>
        </p:nvGraphicFramePr>
        <p:xfrm>
          <a:off x="5068562" y="817510"/>
          <a:ext cx="6160315" cy="50080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7167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505F355-D9B7-492A-91C5-52AE9D9A6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 descr="Afbeelding met persoon, kleding, Menselijk gezicht, Dans&#10;&#10;Automatisch gegenereerde beschrijving">
            <a:extLst>
              <a:ext uri="{FF2B5EF4-FFF2-40B4-BE49-F238E27FC236}">
                <a16:creationId xmlns:a16="http://schemas.microsoft.com/office/drawing/2014/main" id="{9CABB678-FE17-B084-508B-DF3E305E35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545" b="48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89BF69F-F060-4ACF-A4F5-D123B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282940" y="-51065"/>
            <a:ext cx="6858000" cy="6960127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6000">
                <a:srgbClr val="000000">
                  <a:alpha val="51000"/>
                </a:srgbClr>
              </a:gs>
              <a:gs pos="100000">
                <a:srgbClr val="000000">
                  <a:alpha val="6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765025C-A42E-FAC7-A575-00CA339DA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799" y="1371600"/>
            <a:ext cx="6114227" cy="273644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 err="1">
                <a:solidFill>
                  <a:schemeClr val="bg1"/>
                </a:solidFill>
              </a:rPr>
              <a:t>Xan</a:t>
            </a:r>
            <a:r>
              <a:rPr lang="nl-NL" dirty="0">
                <a:solidFill>
                  <a:schemeClr val="bg1"/>
                </a:solidFill>
              </a:rPr>
              <a:t> de Waard wil meer inclusie, diversiteit in hockeysport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D3AAF74-63D1-E061-FD89-045528EF9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799" y="4299358"/>
            <a:ext cx="6114227" cy="118704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r">
              <a:buNone/>
            </a:pPr>
            <a:r>
              <a:rPr lang="en-US" b="1" cap="all" spc="200">
                <a:solidFill>
                  <a:srgbClr val="FFFFFF"/>
                </a:solidFill>
                <a:hlinkClick r:id="rId3"/>
              </a:rPr>
              <a:t>Een voorbeeld</a:t>
            </a:r>
            <a:endParaRPr lang="en-US" b="1" cap="all" spc="200">
              <a:solidFill>
                <a:srgbClr val="FFFFFF"/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F07A5C8-D5E6-3382-0955-7E4BD7DB768D}"/>
              </a:ext>
            </a:extLst>
          </p:cNvPr>
          <p:cNvSpPr txBox="1"/>
          <p:nvPr/>
        </p:nvSpPr>
        <p:spPr>
          <a:xfrm>
            <a:off x="1200974" y="5486400"/>
            <a:ext cx="9482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Kijkvraag: waarom wil zij zich inzetten en welke </a:t>
            </a:r>
            <a:r>
              <a:rPr lang="nl-NL" dirty="0" err="1">
                <a:solidFill>
                  <a:schemeClr val="bg1"/>
                </a:solidFill>
              </a:rPr>
              <a:t>oplosssingen</a:t>
            </a:r>
            <a:r>
              <a:rPr lang="nl-NL" dirty="0">
                <a:solidFill>
                  <a:schemeClr val="bg1"/>
                </a:solidFill>
              </a:rPr>
              <a:t> ziet zij? </a:t>
            </a:r>
          </a:p>
        </p:txBody>
      </p:sp>
    </p:spTree>
    <p:extLst>
      <p:ext uri="{BB962C8B-B14F-4D97-AF65-F5344CB8AC3E}">
        <p14:creationId xmlns:p14="http://schemas.microsoft.com/office/powerpoint/2010/main" val="302784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18478CBB-F375-4294-8B51-900922846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5D3A5B-8711-48A3-ABD6-39982B174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100" y="4109483"/>
            <a:ext cx="11391900" cy="20627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EA8038-B08A-6E7E-E54B-F7937CDC6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300" y="4412719"/>
            <a:ext cx="8915400" cy="83770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700"/>
              <a:t>Inclusie qua activiteiten en daten voor menen met een lvb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FE0038D-4332-6AEC-A434-18340988B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0" y="5315320"/>
            <a:ext cx="8915400" cy="52096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600" cap="all" spc="200">
                <a:hlinkClick r:id="rId2"/>
              </a:rPr>
              <a:t>ABC – DATE COSIS</a:t>
            </a:r>
            <a:endParaRPr lang="en-US" sz="1600" cap="all" spc="20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193C781-DF1C-2073-47E9-73597B99C6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04"/>
          <a:stretch/>
        </p:blipFill>
        <p:spPr>
          <a:xfrm>
            <a:off x="800100" y="1"/>
            <a:ext cx="11391900" cy="410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92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CDABA077-5650-4194-91A9-0181927D3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7A4E7FFF-D33D-499B-85BF-6EBA5D5FB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0B1402E7-5138-4B04-AA6B-9B61E652E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57400"/>
            <a:ext cx="11398728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F835A5-D659-856B-0374-8EC4BE5B6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4186" y="460661"/>
            <a:ext cx="9040687" cy="1136072"/>
          </a:xfrm>
        </p:spPr>
        <p:txBody>
          <a:bodyPr>
            <a:normAutofit/>
          </a:bodyPr>
          <a:lstStyle/>
          <a:p>
            <a:r>
              <a:rPr lang="nl-NL" dirty="0"/>
              <a:t>Inclusie initiatieven scholen </a:t>
            </a:r>
            <a:br>
              <a:rPr lang="nl-NL" dirty="0"/>
            </a:br>
            <a:endParaRPr lang="nl-NL" sz="1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AA469F-9758-8A72-6575-192A49BA9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299" y="2748405"/>
            <a:ext cx="4045429" cy="34185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hlinkClick r:id="rId2"/>
              </a:rPr>
              <a:t>https://gelijkekansenmbo.nl/goede-voorbeelden/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1800" dirty="0"/>
              <a:t>Filmpjes op : gendi.nl</a:t>
            </a:r>
            <a:endParaRPr lang="nl-NL" dirty="0"/>
          </a:p>
          <a:p>
            <a:pPr marL="0" indent="0">
              <a:buNone/>
            </a:pPr>
            <a:r>
              <a:rPr lang="nl-NL" dirty="0">
                <a:hlinkClick r:id="rId3"/>
              </a:rPr>
              <a:t>Filmpje over ‘homo als scheldwoord’ wat vind jij? </a:t>
            </a:r>
            <a:endParaRPr lang="nl-NL" dirty="0"/>
          </a:p>
        </p:txBody>
      </p:sp>
      <p:pic>
        <p:nvPicPr>
          <p:cNvPr id="2050" name="Picture 2" descr="Home - Gelijke Kansen MBO">
            <a:extLst>
              <a:ext uri="{FF2B5EF4-FFF2-40B4-BE49-F238E27FC236}">
                <a16:creationId xmlns:a16="http://schemas.microsoft.com/office/drawing/2014/main" id="{60EABF44-4912-F120-7939-D1862CA8C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2954" y="3561416"/>
            <a:ext cx="4107873" cy="108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D898B3D-1664-76B8-25DA-809B01DC10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3964" y="-100394"/>
            <a:ext cx="4609208" cy="700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658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96F58-731B-4833-93F9-53192FC21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5B3A3C-971D-4F24-9512-C9E4590CA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804" y="-5040"/>
            <a:ext cx="7319004" cy="20624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F5CB25-CC98-F5FE-F395-557050984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173" y="403798"/>
            <a:ext cx="5678827" cy="1244765"/>
          </a:xfrm>
        </p:spPr>
        <p:txBody>
          <a:bodyPr>
            <a:normAutofit/>
          </a:bodyPr>
          <a:lstStyle/>
          <a:p>
            <a:r>
              <a:rPr lang="nl-NL" dirty="0"/>
              <a:t>Waar liggen jouw vooroordelen?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23A7271-E9E7-0E6F-3268-34B22FBEB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5300" y="685800"/>
            <a:ext cx="3274280" cy="5508859"/>
          </a:xfrm>
        </p:spPr>
        <p:txBody>
          <a:bodyPr>
            <a:normAutofit/>
          </a:bodyPr>
          <a:lstStyle/>
          <a:p>
            <a:r>
              <a:rPr lang="nl-NL" dirty="0"/>
              <a:t>Check bij jezelf waar jouw vooroordelen liggen t.a.v. inclusie? Wat kan / mag van jou, waar ligt jouw grens? </a:t>
            </a:r>
          </a:p>
          <a:p>
            <a:endParaRPr lang="nl-NL" dirty="0"/>
          </a:p>
          <a:p>
            <a:r>
              <a:rPr lang="nl-NL" dirty="0">
                <a:hlinkClick r:id="rId2"/>
              </a:rPr>
              <a:t>Storm is als jongen geboren , maar voelt zich een meisje.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24521F2-EE14-C72F-D38F-7D7FFF7A085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031"/>
          <a:stretch/>
        </p:blipFill>
        <p:spPr>
          <a:xfrm>
            <a:off x="20" y="2057400"/>
            <a:ext cx="7312859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49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496F58-731B-4833-93F9-53192FC21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5B3A3C-971D-4F24-9512-C9E4590CA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804" y="-5040"/>
            <a:ext cx="7319004" cy="20624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DC69D0B-E612-B5ED-6AC8-D92383BC5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173" y="403798"/>
            <a:ext cx="5678827" cy="1244765"/>
          </a:xfrm>
        </p:spPr>
        <p:txBody>
          <a:bodyPr>
            <a:normAutofit/>
          </a:bodyPr>
          <a:lstStyle/>
          <a:p>
            <a:r>
              <a:rPr lang="nl-NL" dirty="0"/>
              <a:t>Bezig met je tijdschrift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6A9243-0897-BC5C-46F7-524CE0561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5300" y="685800"/>
            <a:ext cx="3274280" cy="5508859"/>
          </a:xfrm>
        </p:spPr>
        <p:txBody>
          <a:bodyPr>
            <a:normAutofit/>
          </a:bodyPr>
          <a:lstStyle/>
          <a:p>
            <a:r>
              <a:rPr lang="nl-NL" dirty="0"/>
              <a:t>Zoek voorbeelden / initiatieven van jouw doelgroep en inclusie projecten. </a:t>
            </a:r>
          </a:p>
          <a:p>
            <a:endParaRPr lang="nl-NL"/>
          </a:p>
          <a:p>
            <a:pPr marL="0" indent="0">
              <a:buNone/>
            </a:pPr>
            <a:r>
              <a:rPr lang="nl-NL"/>
              <a:t>Wat </a:t>
            </a:r>
            <a:r>
              <a:rPr lang="nl-NL" dirty="0"/>
              <a:t>kun je vinden </a:t>
            </a:r>
            <a:r>
              <a:rPr lang="nl-NL"/>
              <a:t>op Internet? 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78064A-CB12-49DC-EECE-0B3199E400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879" r="9434"/>
          <a:stretch/>
        </p:blipFill>
        <p:spPr>
          <a:xfrm>
            <a:off x="20" y="2057400"/>
            <a:ext cx="7312859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498960"/>
      </p:ext>
    </p:extLst>
  </p:cSld>
  <p:clrMapOvr>
    <a:masterClrMapping/>
  </p:clrMapOvr>
</p:sld>
</file>

<file path=ppt/theme/theme1.xml><?xml version="1.0" encoding="utf-8"?>
<a:theme xmlns:a="http://schemas.openxmlformats.org/drawingml/2006/main" name="EncaseVTI">
  <a:themeElements>
    <a:clrScheme name="AnalogousFromRegularSeedLeftStep">
      <a:dk1>
        <a:srgbClr val="000000"/>
      </a:dk1>
      <a:lt1>
        <a:srgbClr val="FFFFFF"/>
      </a:lt1>
      <a:dk2>
        <a:srgbClr val="223B30"/>
      </a:dk2>
      <a:lt2>
        <a:srgbClr val="E8E4E2"/>
      </a:lt2>
      <a:accent1>
        <a:srgbClr val="299CE7"/>
      </a:accent1>
      <a:accent2>
        <a:srgbClr val="13B3B0"/>
      </a:accent2>
      <a:accent3>
        <a:srgbClr val="21B876"/>
      </a:accent3>
      <a:accent4>
        <a:srgbClr val="14BC2D"/>
      </a:accent4>
      <a:accent5>
        <a:srgbClr val="4AB821"/>
      </a:accent5>
      <a:accent6>
        <a:srgbClr val="80B113"/>
      </a:accent6>
      <a:hlink>
        <a:srgbClr val="BC703E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caseVTI" id="{C293990F-FDB3-4ED3-8175-FB79CE5A2A12}" vid="{A5662C19-271F-459F-B4ED-861A9823764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262</Words>
  <Application>Microsoft Office PowerPoint</Application>
  <PresentationFormat>Breedbeeld</PresentationFormat>
  <Paragraphs>36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Avenir Next LT Pro</vt:lpstr>
      <vt:lpstr>Avenir Next LT Pro Light</vt:lpstr>
      <vt:lpstr>EncaseVTI</vt:lpstr>
      <vt:lpstr>Inclusie</vt:lpstr>
      <vt:lpstr>Lesprogramma  4 korte filmfragmenten waarbij je reflecteert op je eigen vooroordelen</vt:lpstr>
      <vt:lpstr>Leerdoelen  Je kunt</vt:lpstr>
      <vt:lpstr>Xan de Waard wil meer inclusie, diversiteit in hockeysport</vt:lpstr>
      <vt:lpstr>Inclusie qua activiteiten en daten voor menen met een lvb</vt:lpstr>
      <vt:lpstr>Inclusie initiatieven scholen  </vt:lpstr>
      <vt:lpstr>Waar liggen jouw vooroordelen? </vt:lpstr>
      <vt:lpstr>Bezig met je tijdschrift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Janny Schinkel</dc:creator>
  <cp:lastModifiedBy>Janny Schinkel</cp:lastModifiedBy>
  <cp:revision>1</cp:revision>
  <dcterms:created xsi:type="dcterms:W3CDTF">2024-12-01T16:00:04Z</dcterms:created>
  <dcterms:modified xsi:type="dcterms:W3CDTF">2024-12-01T16:49:40Z</dcterms:modified>
</cp:coreProperties>
</file>